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3" r:id="rId3"/>
    <p:sldId id="257" r:id="rId4"/>
    <p:sldId id="258" r:id="rId5"/>
    <p:sldId id="259" r:id="rId6"/>
    <p:sldId id="273" r:id="rId7"/>
    <p:sldId id="274" r:id="rId8"/>
    <p:sldId id="272" r:id="rId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11/08/2016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11/08/2016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11/08/2016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11/08/2016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11/08/2016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11/08/2016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11/08/2016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11/08/2016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11/08/2016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11/08/2016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11/08/2016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11/08/2016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quia.com/quiz/664418.html"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solidFill>
                  <a:prstClr val="black"/>
                </a:solidFill>
                <a:latin typeface="Arial" pitchFamily="34" charset="0"/>
                <a:cs typeface="Arial" pitchFamily="34" charset="0"/>
              </a:rPr>
              <a:t>UNIVERSIDAD AUTÓNOMA DEL ESTADO DE HIDALGO</a:t>
            </a:r>
          </a:p>
          <a:p>
            <a:pPr algn="ctr"/>
            <a:r>
              <a:rPr lang="es-MX" sz="2300" dirty="0" smtClean="0">
                <a:solidFill>
                  <a:prstClr val="black"/>
                </a:solidFill>
                <a:latin typeface="Arial" pitchFamily="34" charset="0"/>
                <a:cs typeface="Arial" pitchFamily="34" charset="0"/>
              </a:rPr>
              <a:t>ESCUELA SUPERIOR DE ZIMAPÁN</a:t>
            </a:r>
            <a:endParaRPr lang="es-MX" sz="2300" dirty="0">
              <a:solidFill>
                <a:prstClr val="black"/>
              </a:solidFill>
              <a:latin typeface="Arial" pitchFamily="34" charset="0"/>
              <a:cs typeface="Arial" pitchFamily="34" charset="0"/>
            </a:endParaRPr>
          </a:p>
        </p:txBody>
      </p:sp>
      <p:sp>
        <p:nvSpPr>
          <p:cNvPr id="9" name="6 CuadroTexto"/>
          <p:cNvSpPr txBox="1">
            <a:spLocks noChangeArrowheads="1"/>
          </p:cNvSpPr>
          <p:nvPr/>
        </p:nvSpPr>
        <p:spPr bwMode="auto">
          <a:xfrm>
            <a:off x="2123728" y="2565400"/>
            <a:ext cx="5040559" cy="3247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s-MX" altLang="en-US" sz="3200" b="1" dirty="0">
                <a:latin typeface="Arial" panose="020B0604020202020204" pitchFamily="34" charset="0"/>
                <a:cs typeface="Arial" panose="020B0604020202020204" pitchFamily="34" charset="0"/>
              </a:rPr>
              <a:t>Licenciatura en Derecho</a:t>
            </a:r>
          </a:p>
          <a:p>
            <a:pPr algn="ctr" eaLnBrk="1" hangingPunct="1"/>
            <a:endParaRPr lang="es-MX" altLang="en-US" sz="2800" b="1" dirty="0">
              <a:latin typeface="Arial" panose="020B0604020202020204" pitchFamily="34" charset="0"/>
              <a:cs typeface="Arial" panose="020B0604020202020204" pitchFamily="34" charset="0"/>
            </a:endParaRPr>
          </a:p>
          <a:p>
            <a:pPr algn="ctr" eaLnBrk="1" hangingPunct="1"/>
            <a:r>
              <a:rPr lang="es-MX" altLang="en-US" sz="2800" b="1" dirty="0">
                <a:latin typeface="Arial" panose="020B0604020202020204" pitchFamily="34" charset="0"/>
                <a:cs typeface="Arial" panose="020B0604020202020204" pitchFamily="34" charset="0"/>
              </a:rPr>
              <a:t>Eventos Pasados y Futuros. </a:t>
            </a:r>
            <a:endParaRPr lang="es-MX" altLang="en-US" sz="2800" b="1" dirty="0" smtClean="0">
              <a:latin typeface="Arial" panose="020B0604020202020204" pitchFamily="34" charset="0"/>
              <a:cs typeface="Arial" panose="020B0604020202020204" pitchFamily="34" charset="0"/>
            </a:endParaRPr>
          </a:p>
          <a:p>
            <a:pPr algn="ctr" eaLnBrk="1" hangingPunct="1"/>
            <a:r>
              <a:rPr lang="es-MX" altLang="en-US" sz="2800" b="1" dirty="0" smtClean="0">
                <a:latin typeface="Arial" panose="020B0604020202020204" pitchFamily="34" charset="0"/>
                <a:cs typeface="Arial" panose="020B0604020202020204" pitchFamily="34" charset="0"/>
              </a:rPr>
              <a:t>Inglés </a:t>
            </a:r>
            <a:r>
              <a:rPr lang="es-MX" altLang="en-US" sz="2800" b="1" dirty="0">
                <a:latin typeface="Arial" panose="020B0604020202020204" pitchFamily="34" charset="0"/>
                <a:cs typeface="Arial" panose="020B0604020202020204" pitchFamily="34" charset="0"/>
              </a:rPr>
              <a:t>II</a:t>
            </a:r>
          </a:p>
          <a:p>
            <a:pPr algn="ctr" eaLnBrk="1" hangingPunct="1"/>
            <a:endParaRPr lang="es-MX" altLang="en-US" sz="2000" b="1" dirty="0">
              <a:latin typeface="Arial" panose="020B0604020202020204" pitchFamily="34" charset="0"/>
              <a:cs typeface="Arial" panose="020B0604020202020204" pitchFamily="34" charset="0"/>
            </a:endParaRPr>
          </a:p>
          <a:p>
            <a:pPr algn="ctr" eaLnBrk="1" hangingPunct="1"/>
            <a:r>
              <a:rPr lang="es-MX" altLang="en-US" sz="2300" b="1" dirty="0">
                <a:latin typeface="Arial" panose="020B0604020202020204" pitchFamily="34" charset="0"/>
                <a:cs typeface="Arial" panose="020B0604020202020204" pitchFamily="34" charset="0"/>
              </a:rPr>
              <a:t>L.E.I. Carlos Caballero Sánchez</a:t>
            </a:r>
          </a:p>
          <a:p>
            <a:pPr algn="ctr" eaLnBrk="1" hangingPunct="1"/>
            <a:endParaRPr lang="es-MX" altLang="en-US" sz="2300" b="1" dirty="0">
              <a:latin typeface="Arial" panose="020B0604020202020204" pitchFamily="34" charset="0"/>
              <a:cs typeface="Arial" panose="020B0604020202020204" pitchFamily="34" charset="0"/>
            </a:endParaRPr>
          </a:p>
          <a:p>
            <a:pPr algn="ctr" eaLnBrk="1" hangingPunct="1"/>
            <a:r>
              <a:rPr lang="es-MX" altLang="en-US" sz="2000" b="1" dirty="0" smtClean="0">
                <a:latin typeface="Arial" panose="020B0604020202020204" pitchFamily="34" charset="0"/>
                <a:cs typeface="Arial" panose="020B0604020202020204" pitchFamily="34" charset="0"/>
              </a:rPr>
              <a:t>Julio – Diciembre 2016</a:t>
            </a:r>
            <a:endParaRPr lang="es-MX" alt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5896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620688"/>
            <a:ext cx="8208663" cy="5632311"/>
          </a:xfrm>
          <a:prstGeom prst="rect">
            <a:avLst/>
          </a:prstGeom>
          <a:noFill/>
        </p:spPr>
        <p:txBody>
          <a:bodyPr wrap="square" rtlCol="0">
            <a:spAutoFit/>
          </a:bodyPr>
          <a:lstStyle/>
          <a:p>
            <a:pPr algn="just"/>
            <a:r>
              <a:rPr lang="es-MX" sz="2400" b="1" u="sng" dirty="0" smtClean="0">
                <a:latin typeface="Arial" pitchFamily="34" charset="0"/>
                <a:cs typeface="Arial" pitchFamily="34" charset="0"/>
              </a:rPr>
              <a:t>Tema: Pasado Simple / Simple </a:t>
            </a:r>
            <a:r>
              <a:rPr lang="es-MX" sz="2400" b="1" u="sng" dirty="0" err="1" smtClean="0">
                <a:latin typeface="Arial" pitchFamily="34" charset="0"/>
                <a:cs typeface="Arial" pitchFamily="34" charset="0"/>
              </a:rPr>
              <a:t>Past</a:t>
            </a:r>
            <a:r>
              <a:rPr lang="es-MX" sz="2400" b="1" u="sng" dirty="0" smtClean="0">
                <a:latin typeface="Arial" pitchFamily="34" charset="0"/>
                <a:cs typeface="Arial" pitchFamily="34" charset="0"/>
              </a:rPr>
              <a:t> </a:t>
            </a:r>
          </a:p>
          <a:p>
            <a:pPr>
              <a:defRPr/>
            </a:pPr>
            <a:r>
              <a:rPr lang="es-MX" sz="2400" b="1" dirty="0" smtClean="0">
                <a:effectLst>
                  <a:outerShdw blurRad="38100" dist="38100" dir="2700000" algn="tl">
                    <a:srgbClr val="000000">
                      <a:alpha val="43137"/>
                    </a:srgbClr>
                  </a:outerShdw>
                </a:effectLst>
                <a:latin typeface="Arial" pitchFamily="34" charset="0"/>
                <a:cs typeface="Arial" pitchFamily="34" charset="0"/>
              </a:rPr>
              <a:t>Resumen (</a:t>
            </a:r>
            <a:r>
              <a:rPr lang="es-MX" sz="2400" b="1" dirty="0" err="1" smtClean="0">
                <a:effectLst>
                  <a:outerShdw blurRad="38100" dist="38100" dir="2700000" algn="tl">
                    <a:srgbClr val="000000">
                      <a:alpha val="43137"/>
                    </a:srgbClr>
                  </a:outerShdw>
                </a:effectLst>
                <a:latin typeface="Arial" pitchFamily="34" charset="0"/>
                <a:cs typeface="Arial" pitchFamily="34" charset="0"/>
              </a:rPr>
              <a:t>Abstract</a:t>
            </a:r>
            <a:r>
              <a:rPr lang="es-MX" sz="2400" b="1" dirty="0">
                <a:effectLst>
                  <a:outerShdw blurRad="38100" dist="38100" dir="2700000" algn="tl">
                    <a:srgbClr val="000000">
                      <a:alpha val="43137"/>
                    </a:srgbClr>
                  </a:outerShdw>
                </a:effectLst>
                <a:latin typeface="Arial" pitchFamily="34" charset="0"/>
                <a:cs typeface="Arial" pitchFamily="34" charset="0"/>
              </a:rPr>
              <a:t>) </a:t>
            </a:r>
          </a:p>
          <a:p>
            <a:pPr marL="457200" indent="-457200">
              <a:buFont typeface="Arial" pitchFamily="34" charset="0"/>
              <a:buChar char="•"/>
              <a:defRPr/>
            </a:pPr>
            <a:r>
              <a:rPr lang="es-MX" sz="2400" b="1" dirty="0">
                <a:latin typeface="Arial" pitchFamily="34" charset="0"/>
                <a:cs typeface="Arial" pitchFamily="34" charset="0"/>
              </a:rPr>
              <a:t>El alumno será capaz de expresar acciones pasadas en tiempo y forma estableciendo la diferencia gramatical entre presente y pasado</a:t>
            </a:r>
            <a:r>
              <a:rPr lang="es-MX" sz="2400" b="1" dirty="0" smtClean="0">
                <a:latin typeface="Arial" pitchFamily="34" charset="0"/>
                <a:cs typeface="Arial" pitchFamily="34" charset="0"/>
              </a:rPr>
              <a:t>.</a:t>
            </a:r>
          </a:p>
          <a:p>
            <a:pPr>
              <a:defRPr/>
            </a:pPr>
            <a:r>
              <a:rPr lang="es-MX" sz="2400" b="1" dirty="0" smtClean="0">
                <a:latin typeface="Arial" pitchFamily="34" charset="0"/>
                <a:cs typeface="Arial" pitchFamily="34" charset="0"/>
              </a:rPr>
              <a:t> </a:t>
            </a:r>
            <a:endParaRPr lang="es-MX" sz="2400" b="1" dirty="0">
              <a:latin typeface="Arial" pitchFamily="34" charset="0"/>
              <a:cs typeface="Arial" pitchFamily="34" charset="0"/>
            </a:endParaRPr>
          </a:p>
          <a:p>
            <a:pPr marL="457200" indent="-457200">
              <a:buFont typeface="Arial" pitchFamily="34" charset="0"/>
              <a:buChar char="•"/>
              <a:defRPr/>
            </a:pPr>
            <a:r>
              <a:rPr lang="es-MX" sz="2400" b="1" dirty="0" err="1">
                <a:latin typeface="Arial" pitchFamily="34" charset="0"/>
                <a:cs typeface="Arial" pitchFamily="34" charset="0"/>
              </a:rPr>
              <a:t>Students</a:t>
            </a:r>
            <a:r>
              <a:rPr lang="es-MX" sz="2400" b="1" dirty="0">
                <a:latin typeface="Arial" pitchFamily="34" charset="0"/>
                <a:cs typeface="Arial" pitchFamily="34" charset="0"/>
              </a:rPr>
              <a:t> </a:t>
            </a:r>
            <a:r>
              <a:rPr lang="es-MX" sz="2400" b="1" dirty="0" err="1">
                <a:latin typeface="Arial" pitchFamily="34" charset="0"/>
                <a:cs typeface="Arial" pitchFamily="34" charset="0"/>
              </a:rPr>
              <a:t>should</a:t>
            </a:r>
            <a:r>
              <a:rPr lang="es-MX" sz="2400" b="1" dirty="0">
                <a:latin typeface="Arial" pitchFamily="34" charset="0"/>
                <a:cs typeface="Arial" pitchFamily="34" charset="0"/>
              </a:rPr>
              <a:t> be </a:t>
            </a:r>
            <a:r>
              <a:rPr lang="es-MX" sz="2400" b="1" dirty="0" err="1">
                <a:latin typeface="Arial" pitchFamily="34" charset="0"/>
                <a:cs typeface="Arial" pitchFamily="34" charset="0"/>
              </a:rPr>
              <a:t>able</a:t>
            </a:r>
            <a:r>
              <a:rPr lang="es-MX" sz="2400" b="1" dirty="0">
                <a:latin typeface="Arial" pitchFamily="34" charset="0"/>
                <a:cs typeface="Arial" pitchFamily="34" charset="0"/>
              </a:rPr>
              <a:t> to </a:t>
            </a:r>
            <a:r>
              <a:rPr lang="es-MX" sz="2400" b="1" dirty="0" err="1">
                <a:latin typeface="Arial" pitchFamily="34" charset="0"/>
                <a:cs typeface="Arial" pitchFamily="34" charset="0"/>
              </a:rPr>
              <a:t>distinguish</a:t>
            </a:r>
            <a:r>
              <a:rPr lang="es-MX" sz="2400" b="1" dirty="0">
                <a:latin typeface="Arial" pitchFamily="34" charset="0"/>
                <a:cs typeface="Arial" pitchFamily="34" charset="0"/>
              </a:rPr>
              <a:t> </a:t>
            </a:r>
            <a:r>
              <a:rPr lang="es-MX" sz="2400" b="1" dirty="0" err="1">
                <a:latin typeface="Arial" pitchFamily="34" charset="0"/>
                <a:cs typeface="Arial" pitchFamily="34" charset="0"/>
              </a:rPr>
              <a:t>past</a:t>
            </a:r>
            <a:r>
              <a:rPr lang="es-MX" sz="2400" b="1" dirty="0">
                <a:latin typeface="Arial" pitchFamily="34" charset="0"/>
                <a:cs typeface="Arial" pitchFamily="34" charset="0"/>
              </a:rPr>
              <a:t> </a:t>
            </a:r>
            <a:r>
              <a:rPr lang="es-MX" sz="2400" b="1" dirty="0" err="1">
                <a:latin typeface="Arial" pitchFamily="34" charset="0"/>
                <a:cs typeface="Arial" pitchFamily="34" charset="0"/>
              </a:rPr>
              <a:t>situations</a:t>
            </a:r>
            <a:r>
              <a:rPr lang="es-MX" sz="2400" b="1" dirty="0">
                <a:latin typeface="Arial" pitchFamily="34" charset="0"/>
                <a:cs typeface="Arial" pitchFamily="34" charset="0"/>
              </a:rPr>
              <a:t> in tense and </a:t>
            </a:r>
            <a:r>
              <a:rPr lang="es-MX" sz="2400" b="1" dirty="0" err="1">
                <a:latin typeface="Arial" pitchFamily="34" charset="0"/>
                <a:cs typeface="Arial" pitchFamily="34" charset="0"/>
              </a:rPr>
              <a:t>form</a:t>
            </a:r>
            <a:r>
              <a:rPr lang="es-MX" sz="2400" b="1" dirty="0">
                <a:latin typeface="Arial" pitchFamily="34" charset="0"/>
                <a:cs typeface="Arial" pitchFamily="34" charset="0"/>
              </a:rPr>
              <a:t> </a:t>
            </a:r>
            <a:r>
              <a:rPr lang="es-MX" sz="2400" b="1" dirty="0" err="1">
                <a:latin typeface="Arial" pitchFamily="34" charset="0"/>
                <a:cs typeface="Arial" pitchFamily="34" charset="0"/>
              </a:rPr>
              <a:t>differentiating</a:t>
            </a:r>
            <a:r>
              <a:rPr lang="es-MX" sz="2400" b="1" dirty="0">
                <a:latin typeface="Arial" pitchFamily="34" charset="0"/>
                <a:cs typeface="Arial" pitchFamily="34" charset="0"/>
              </a:rPr>
              <a:t> </a:t>
            </a:r>
            <a:r>
              <a:rPr lang="es-MX" sz="2400" b="1" dirty="0" err="1">
                <a:latin typeface="Arial" pitchFamily="34" charset="0"/>
                <a:cs typeface="Arial" pitchFamily="34" charset="0"/>
              </a:rPr>
              <a:t>present</a:t>
            </a:r>
            <a:r>
              <a:rPr lang="es-MX" sz="2400" b="1" dirty="0">
                <a:latin typeface="Arial" pitchFamily="34" charset="0"/>
                <a:cs typeface="Arial" pitchFamily="34" charset="0"/>
              </a:rPr>
              <a:t> and </a:t>
            </a:r>
            <a:r>
              <a:rPr lang="es-MX" sz="2400" b="1" dirty="0" err="1">
                <a:latin typeface="Arial" pitchFamily="34" charset="0"/>
                <a:cs typeface="Arial" pitchFamily="34" charset="0"/>
              </a:rPr>
              <a:t>past</a:t>
            </a:r>
            <a:r>
              <a:rPr lang="es-MX" sz="2400" b="1" dirty="0">
                <a:latin typeface="Arial" pitchFamily="34" charset="0"/>
                <a:cs typeface="Arial" pitchFamily="34" charset="0"/>
              </a:rPr>
              <a:t> </a:t>
            </a:r>
            <a:r>
              <a:rPr lang="es-MX" sz="2400" b="1" dirty="0" err="1">
                <a:latin typeface="Arial" pitchFamily="34" charset="0"/>
                <a:cs typeface="Arial" pitchFamily="34" charset="0"/>
              </a:rPr>
              <a:t>issues</a:t>
            </a:r>
            <a:r>
              <a:rPr lang="es-MX" sz="2400" b="1" dirty="0">
                <a:latin typeface="Arial" pitchFamily="34" charset="0"/>
                <a:cs typeface="Arial" pitchFamily="34" charset="0"/>
              </a:rPr>
              <a:t>. </a:t>
            </a:r>
            <a:endParaRPr lang="es-MX" sz="2400" b="1" dirty="0" smtClean="0">
              <a:latin typeface="Arial" pitchFamily="34" charset="0"/>
              <a:cs typeface="Arial" pitchFamily="34" charset="0"/>
            </a:endParaRPr>
          </a:p>
          <a:p>
            <a:pPr marL="457200" indent="-457200">
              <a:buFont typeface="Arial" pitchFamily="34" charset="0"/>
              <a:buChar char="•"/>
              <a:defRPr/>
            </a:pPr>
            <a:endParaRPr lang="es-MX" sz="2400" b="1" dirty="0">
              <a:effectLst>
                <a:outerShdw blurRad="38100" dist="38100" dir="2700000" algn="tl">
                  <a:srgbClr val="000000">
                    <a:alpha val="43137"/>
                  </a:srgbClr>
                </a:outerShdw>
              </a:effectLst>
              <a:latin typeface="Arial" pitchFamily="34" charset="0"/>
              <a:cs typeface="Arial" pitchFamily="34" charset="0"/>
            </a:endParaRPr>
          </a:p>
          <a:p>
            <a:pPr>
              <a:defRPr/>
            </a:pPr>
            <a:r>
              <a:rPr lang="es-MX" sz="2400" b="1" dirty="0">
                <a:effectLst>
                  <a:outerShdw blurRad="38100" dist="38100" dir="2700000" algn="tl">
                    <a:srgbClr val="000000">
                      <a:alpha val="43137"/>
                    </a:srgbClr>
                  </a:outerShdw>
                </a:effectLst>
                <a:latin typeface="Arial" pitchFamily="34" charset="0"/>
                <a:cs typeface="Arial" pitchFamily="34" charset="0"/>
              </a:rPr>
              <a:t>Palabras claves en idioma (</a:t>
            </a:r>
            <a:r>
              <a:rPr lang="es-MX" sz="2400" b="1" dirty="0" err="1">
                <a:effectLst>
                  <a:outerShdw blurRad="38100" dist="38100" dir="2700000" algn="tl">
                    <a:srgbClr val="000000">
                      <a:alpha val="43137"/>
                    </a:srgbClr>
                  </a:outerShdw>
                </a:effectLst>
                <a:latin typeface="Arial" pitchFamily="34" charset="0"/>
                <a:cs typeface="Arial" pitchFamily="34" charset="0"/>
              </a:rPr>
              <a:t>keywords</a:t>
            </a:r>
            <a:r>
              <a:rPr lang="es-MX" sz="2400" b="1" dirty="0">
                <a:effectLst>
                  <a:outerShdw blurRad="38100" dist="38100" dir="2700000" algn="tl">
                    <a:srgbClr val="000000">
                      <a:alpha val="43137"/>
                    </a:srgbClr>
                  </a:outerShdw>
                </a:effectLst>
                <a:latin typeface="Arial" pitchFamily="34" charset="0"/>
                <a:cs typeface="Arial" pitchFamily="34" charset="0"/>
              </a:rPr>
              <a:t>) </a:t>
            </a:r>
          </a:p>
          <a:p>
            <a:pPr>
              <a:defRPr/>
            </a:pPr>
            <a:r>
              <a:rPr lang="es-MX" sz="2400" b="1" dirty="0" smtClean="0">
                <a:latin typeface="Arial" pitchFamily="34" charset="0"/>
                <a:cs typeface="Arial" pitchFamily="34" charset="0"/>
              </a:rPr>
              <a:t>Auxiliar / </a:t>
            </a:r>
            <a:r>
              <a:rPr lang="es-MX" sz="2400" b="1" dirty="0" err="1" smtClean="0">
                <a:latin typeface="Arial" pitchFamily="34" charset="0"/>
                <a:cs typeface="Arial" pitchFamily="34" charset="0"/>
              </a:rPr>
              <a:t>Auxiliary</a:t>
            </a:r>
            <a:r>
              <a:rPr lang="es-MX" sz="2400" b="1" dirty="0" smtClean="0">
                <a:latin typeface="Arial" pitchFamily="34" charset="0"/>
                <a:cs typeface="Arial" pitchFamily="34" charset="0"/>
              </a:rPr>
              <a:t>: </a:t>
            </a:r>
            <a:r>
              <a:rPr lang="es-MX" sz="2400" b="1" dirty="0" err="1" smtClean="0">
                <a:latin typeface="Arial" pitchFamily="34" charset="0"/>
                <a:cs typeface="Arial" pitchFamily="34" charset="0"/>
              </a:rPr>
              <a:t>Did</a:t>
            </a:r>
            <a:endParaRPr lang="es-MX" sz="2400" b="1" dirty="0">
              <a:latin typeface="Arial" pitchFamily="34" charset="0"/>
              <a:cs typeface="Arial" pitchFamily="34" charset="0"/>
            </a:endParaRPr>
          </a:p>
          <a:p>
            <a:pPr>
              <a:defRPr/>
            </a:pPr>
            <a:r>
              <a:rPr lang="es-MX" sz="2400" b="1" dirty="0" err="1">
                <a:latin typeface="Arial" pitchFamily="34" charset="0"/>
                <a:cs typeface="Arial" pitchFamily="34" charset="0"/>
              </a:rPr>
              <a:t>Was</a:t>
            </a:r>
            <a:r>
              <a:rPr lang="es-MX" sz="2400" b="1" dirty="0">
                <a:latin typeface="Arial" pitchFamily="34" charset="0"/>
                <a:cs typeface="Arial" pitchFamily="34" charset="0"/>
              </a:rPr>
              <a:t> / </a:t>
            </a:r>
            <a:r>
              <a:rPr lang="es-MX" sz="2400" b="1" dirty="0" err="1">
                <a:latin typeface="Arial" pitchFamily="34" charset="0"/>
                <a:cs typeface="Arial" pitchFamily="34" charset="0"/>
              </a:rPr>
              <a:t>were</a:t>
            </a:r>
            <a:endParaRPr lang="es-MX" sz="2400" b="1" dirty="0">
              <a:latin typeface="Arial" pitchFamily="34" charset="0"/>
              <a:cs typeface="Arial" pitchFamily="34" charset="0"/>
            </a:endParaRPr>
          </a:p>
          <a:p>
            <a:pPr>
              <a:defRPr/>
            </a:pPr>
            <a:r>
              <a:rPr lang="es-MX" sz="2400" b="1" dirty="0" smtClean="0">
                <a:latin typeface="Arial" pitchFamily="34" charset="0"/>
                <a:cs typeface="Arial" pitchFamily="34" charset="0"/>
              </a:rPr>
              <a:t>Verbos regulares e irregulares / Regular </a:t>
            </a:r>
            <a:r>
              <a:rPr lang="es-MX" sz="2400" b="1" dirty="0">
                <a:latin typeface="Arial" pitchFamily="34" charset="0"/>
                <a:cs typeface="Arial" pitchFamily="34" charset="0"/>
              </a:rPr>
              <a:t>and irregular </a:t>
            </a:r>
            <a:r>
              <a:rPr lang="es-MX" sz="2400" b="1" dirty="0" err="1">
                <a:latin typeface="Arial" pitchFamily="34" charset="0"/>
                <a:cs typeface="Arial" pitchFamily="34" charset="0"/>
              </a:rPr>
              <a:t>verbs</a:t>
            </a:r>
            <a:endParaRPr lang="es-MX"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4" name="2 Marcador de texto"/>
          <p:cNvSpPr txBox="1">
            <a:spLocks/>
          </p:cNvSpPr>
          <p:nvPr/>
        </p:nvSpPr>
        <p:spPr>
          <a:xfrm>
            <a:off x="685800" y="2057400"/>
            <a:ext cx="7772400" cy="2868613"/>
          </a:xfrm>
          <a:prstGeom prst="rect">
            <a:avLst/>
          </a:prstGeom>
        </p:spPr>
        <p:txBody>
          <a:bodyPr>
            <a:normAutofit lnSpcReduction="10000"/>
          </a:bodyPr>
          <a:lstStyle>
            <a:lvl1pPr marL="342900" indent="-342900" algn="l" rtl="0" fontAlgn="base">
              <a:spcBef>
                <a:spcPct val="20000"/>
              </a:spcBef>
              <a:spcAft>
                <a:spcPct val="0"/>
              </a:spcAft>
              <a:buClr>
                <a:schemeClr val="accent1"/>
              </a:buClr>
              <a:buSzPct val="80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eaLnBrk="1" hangingPunct="1">
              <a:defRPr/>
            </a:pPr>
            <a:r>
              <a:rPr lang="es-MX" sz="2800" b="1" dirty="0" smtClean="0">
                <a:latin typeface="Arial Rounded MT Bold" panose="020F0704030504030204" pitchFamily="34" charset="0"/>
                <a:cs typeface="Arial" pitchFamily="34" charset="0"/>
              </a:rPr>
              <a:t>Objetivo general</a:t>
            </a:r>
            <a:r>
              <a:rPr lang="es-MX" b="1" dirty="0" smtClean="0">
                <a:latin typeface="Arial Rounded MT Bold" panose="020F0704030504030204" pitchFamily="34" charset="0"/>
                <a:cs typeface="Arial" pitchFamily="34" charset="0"/>
              </a:rPr>
              <a:t>: </a:t>
            </a:r>
            <a:r>
              <a:rPr lang="es-MX" dirty="0" smtClean="0">
                <a:latin typeface="Arial Rounded MT Bold" panose="020F0704030504030204" pitchFamily="34" charset="0"/>
                <a:cs typeface="Arial" pitchFamily="34" charset="0"/>
              </a:rPr>
              <a:t>El alumno podrá expresar </a:t>
            </a:r>
            <a:r>
              <a:rPr lang="es-MX" sz="2800" dirty="0" smtClean="0">
                <a:latin typeface="Arial Rounded MT Bold" panose="020F0704030504030204" pitchFamily="34" charset="0"/>
                <a:cs typeface="Arial" pitchFamily="34" charset="0"/>
              </a:rPr>
              <a:t>y d</a:t>
            </a:r>
            <a:r>
              <a:rPr lang="es-ES" dirty="0" smtClean="0">
                <a:latin typeface="Arial Rounded MT Bold" panose="020F0704030504030204" pitchFamily="34" charset="0"/>
              </a:rPr>
              <a:t>escribir sucesos y eventos pasados personales o de su entorno inmediato practicando su significado y uso, así como la correcta pronunciación. </a:t>
            </a:r>
          </a:p>
          <a:p>
            <a:pPr algn="just" eaLnBrk="1" hangingPunct="1">
              <a:defRPr/>
            </a:pPr>
            <a:endParaRPr lang="es-MX" dirty="0" smtClean="0">
              <a:latin typeface="Arial Rounded MT Bold" panose="020F0704030504030204" pitchFamily="34" charset="0"/>
            </a:endParaRPr>
          </a:p>
          <a:p>
            <a:pPr algn="just" eaLnBrk="1" hangingPunct="1">
              <a:defRPr/>
            </a:pPr>
            <a:endParaRPr lang="es-MX" dirty="0">
              <a:latin typeface="Arial Rounded MT Bold" panose="020F070403050403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5" y="404664"/>
            <a:ext cx="8280920" cy="4401205"/>
          </a:xfrm>
          <a:prstGeom prst="rect">
            <a:avLst/>
          </a:prstGeom>
          <a:noFill/>
        </p:spPr>
        <p:txBody>
          <a:bodyPr wrap="square" rtlCol="0">
            <a:spAutoFit/>
          </a:bodyPr>
          <a:lstStyle/>
          <a:p>
            <a:r>
              <a:rPr lang="es-MX" sz="2800" b="1" dirty="0">
                <a:latin typeface="Arial Rounded MT Bold" panose="020F0704030504030204" pitchFamily="34" charset="0"/>
                <a:cs typeface="Arial" pitchFamily="34" charset="0"/>
              </a:rPr>
              <a:t>Nombre de la unidad</a:t>
            </a:r>
            <a:r>
              <a:rPr lang="es-MX" sz="2800" b="1" dirty="0" smtClean="0">
                <a:latin typeface="Arial Rounded MT Bold" panose="020F0704030504030204" pitchFamily="34" charset="0"/>
                <a:cs typeface="Arial" pitchFamily="34" charset="0"/>
              </a:rPr>
              <a:t>:</a:t>
            </a:r>
          </a:p>
          <a:p>
            <a:endParaRPr lang="es-MX" sz="2800" b="1" dirty="0">
              <a:latin typeface="Arial Rounded MT Bold" panose="020F0704030504030204" pitchFamily="34" charset="0"/>
              <a:cs typeface="Arial" pitchFamily="34" charset="0"/>
            </a:endParaRPr>
          </a:p>
          <a:p>
            <a:pPr algn="ctr"/>
            <a:r>
              <a:rPr lang="es-MX" sz="2800" dirty="0">
                <a:latin typeface="Arial Rounded MT Bold" panose="020F0704030504030204" pitchFamily="34" charset="0"/>
                <a:cs typeface="Arial" pitchFamily="34" charset="0"/>
              </a:rPr>
              <a:t>UNIDAD </a:t>
            </a:r>
            <a:r>
              <a:rPr lang="es-MX" sz="2800" dirty="0" smtClean="0">
                <a:latin typeface="Arial Rounded MT Bold" panose="020F0704030504030204" pitchFamily="34" charset="0"/>
                <a:cs typeface="Arial" pitchFamily="34" charset="0"/>
              </a:rPr>
              <a:t>II Eventos Pasados </a:t>
            </a:r>
          </a:p>
          <a:p>
            <a:pPr algn="ctr"/>
            <a:endParaRPr lang="es-MX" sz="2800" b="1" dirty="0">
              <a:latin typeface="Arial Rounded MT Bold" panose="020F0704030504030204" pitchFamily="34" charset="0"/>
              <a:cs typeface="Arial" pitchFamily="34" charset="0"/>
            </a:endParaRPr>
          </a:p>
          <a:p>
            <a:endParaRPr lang="es-MX" sz="2800" b="1" dirty="0">
              <a:latin typeface="Arial Rounded MT Bold" panose="020F0704030504030204" pitchFamily="34" charset="0"/>
              <a:cs typeface="Arial" pitchFamily="34" charset="0"/>
            </a:endParaRPr>
          </a:p>
          <a:p>
            <a:r>
              <a:rPr lang="es-MX" sz="2800" b="1" dirty="0">
                <a:latin typeface="Arial Rounded MT Bold" panose="020F0704030504030204" pitchFamily="34" charset="0"/>
                <a:cs typeface="Arial" pitchFamily="34" charset="0"/>
              </a:rPr>
              <a:t>Objetivo de la </a:t>
            </a:r>
            <a:r>
              <a:rPr lang="es-MX" sz="2800" b="1" dirty="0" smtClean="0">
                <a:latin typeface="Arial Rounded MT Bold" panose="020F0704030504030204" pitchFamily="34" charset="0"/>
                <a:cs typeface="Arial" pitchFamily="34" charset="0"/>
              </a:rPr>
              <a:t>unidad:</a:t>
            </a:r>
          </a:p>
          <a:p>
            <a:r>
              <a:rPr lang="es-ES" altLang="en-US" sz="2800" dirty="0" smtClean="0">
                <a:latin typeface="Arial Rounded MT Bold" panose="020F0704030504030204" pitchFamily="34" charset="0"/>
              </a:rPr>
              <a:t>Narrar </a:t>
            </a:r>
            <a:r>
              <a:rPr lang="es-ES" altLang="en-US" sz="2800" dirty="0">
                <a:latin typeface="Arial Rounded MT Bold" panose="020F0704030504030204" pitchFamily="34" charset="0"/>
              </a:rPr>
              <a:t>eventos y sucesos personales y de su entorno inmediato haciendo </a:t>
            </a:r>
            <a:r>
              <a:rPr lang="es-ES" altLang="en-US" sz="2800" dirty="0" smtClean="0">
                <a:latin typeface="Arial Rounded MT Bold" panose="020F0704030504030204" pitchFamily="34" charset="0"/>
              </a:rPr>
              <a:t>uso del </a:t>
            </a:r>
            <a:r>
              <a:rPr lang="es-ES" altLang="en-US" sz="2800" dirty="0">
                <a:latin typeface="Arial Rounded MT Bold" panose="020F0704030504030204" pitchFamily="34" charset="0"/>
              </a:rPr>
              <a:t>presente y pasado.</a:t>
            </a:r>
            <a:endParaRPr lang="es-MX" sz="2800" b="1" dirty="0">
              <a:latin typeface="Arial Rounded MT Bold" panose="020F0704030504030204" pitchFamily="34" charset="0"/>
              <a:cs typeface="Arial" pitchFamily="34" charset="0"/>
            </a:endParaRPr>
          </a:p>
          <a:p>
            <a:endParaRPr lang="es-MX" sz="2800" b="1" dirty="0">
              <a:latin typeface="Arial Rounded MT Bold" panose="020F0704030504030204"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4708981"/>
          </a:xfrm>
          <a:prstGeom prst="rect">
            <a:avLst/>
          </a:prstGeom>
          <a:noFill/>
        </p:spPr>
        <p:txBody>
          <a:bodyPr wrap="square" rtlCol="0">
            <a:spAutoFit/>
          </a:bodyPr>
          <a:lstStyle/>
          <a:p>
            <a:r>
              <a:rPr lang="es-MX" sz="2800" b="1" dirty="0" smtClean="0">
                <a:latin typeface="Arial Unicode MS" panose="020B0604020202020204" pitchFamily="34" charset="-128"/>
                <a:ea typeface="Arial Unicode MS" panose="020B0604020202020204" pitchFamily="34" charset="-128"/>
                <a:cs typeface="Arial Unicode MS" panose="020B0604020202020204" pitchFamily="34" charset="-128"/>
              </a:rPr>
              <a:t>Tema:</a:t>
            </a:r>
          </a:p>
          <a:p>
            <a:endParaRPr lang="es-MX" sz="2800" b="1"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s-MX" sz="2400" dirty="0" smtClean="0">
                <a:latin typeface="Arial Unicode MS" panose="020B0604020202020204" pitchFamily="34" charset="-128"/>
                <a:ea typeface="Arial Unicode MS" panose="020B0604020202020204" pitchFamily="34" charset="-128"/>
                <a:cs typeface="Arial Unicode MS" panose="020B0604020202020204" pitchFamily="34" charset="-128"/>
              </a:rPr>
              <a:t>Simple </a:t>
            </a:r>
            <a:r>
              <a:rPr lang="es-MX" sz="2400" dirty="0" err="1" smtClean="0">
                <a:latin typeface="Arial Unicode MS" panose="020B0604020202020204" pitchFamily="34" charset="-128"/>
                <a:ea typeface="Arial Unicode MS" panose="020B0604020202020204" pitchFamily="34" charset="-128"/>
                <a:cs typeface="Arial Unicode MS" panose="020B0604020202020204" pitchFamily="34" charset="-128"/>
              </a:rPr>
              <a:t>Past</a:t>
            </a:r>
            <a:r>
              <a:rPr lang="es-MX" sz="2400" dirty="0" smtClean="0">
                <a:latin typeface="Arial Unicode MS" panose="020B0604020202020204" pitchFamily="34" charset="-128"/>
                <a:ea typeface="Arial Unicode MS" panose="020B0604020202020204" pitchFamily="34" charset="-128"/>
                <a:cs typeface="Arial Unicode MS" panose="020B0604020202020204" pitchFamily="34" charset="-128"/>
              </a:rPr>
              <a:t> Tense: Regular and Irregular</a:t>
            </a:r>
            <a:endParaRPr lang="es-MX" sz="2400"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s-MX" sz="2800" b="1"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s-MX" sz="2800" b="1" dirty="0" smtClean="0">
                <a:latin typeface="Arial Unicode MS" panose="020B0604020202020204" pitchFamily="34" charset="-128"/>
                <a:ea typeface="Arial Unicode MS" panose="020B0604020202020204" pitchFamily="34" charset="-128"/>
                <a:cs typeface="Arial Unicode MS" panose="020B0604020202020204" pitchFamily="34" charset="-128"/>
              </a:rPr>
              <a:t>Introducción:</a:t>
            </a:r>
          </a:p>
          <a:p>
            <a:endParaRPr lang="es-MX" sz="2800" b="1"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sz="2800" dirty="0">
                <a:latin typeface="Arial Unicode MS" panose="020B0604020202020204" pitchFamily="34" charset="-128"/>
                <a:ea typeface="Arial Unicode MS" panose="020B0604020202020204" pitchFamily="34" charset="-128"/>
                <a:cs typeface="Arial Unicode MS" panose="020B0604020202020204" pitchFamily="34" charset="-128"/>
              </a:rPr>
              <a:t>The simple past expresses an action in the past taking place once, never, several times. It can also be used for actions taking place one after another or in the middle of another action</a:t>
            </a:r>
            <a:r>
              <a:rPr lang="en-US" sz="28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endParaRPr lang="es-MX" sz="2800" b="1"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es-MX" sz="24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95536" y="404664"/>
            <a:ext cx="8419095" cy="8894743"/>
          </a:xfrm>
          <a:prstGeom prst="rect">
            <a:avLst/>
          </a:prstGeom>
          <a:noFill/>
        </p:spPr>
        <p:txBody>
          <a:bodyPr wrap="square" rtlCol="0">
            <a:spAutoFit/>
          </a:bodyPr>
          <a:lstStyle/>
          <a:p>
            <a:r>
              <a:rPr lang="es-MX" sz="2800" b="1" dirty="0" smtClean="0">
                <a:latin typeface="Arial" pitchFamily="34" charset="0"/>
                <a:cs typeface="Arial" pitchFamily="34" charset="0"/>
              </a:rPr>
              <a:t>Desarrollo del Tema:</a:t>
            </a:r>
          </a:p>
          <a:p>
            <a:endParaRPr lang="es-MX" sz="2800" b="1" dirty="0">
              <a:latin typeface="Arial" pitchFamily="34" charset="0"/>
              <a:cs typeface="Arial" pitchFamily="34" charset="0"/>
            </a:endParaRPr>
          </a:p>
          <a:p>
            <a:endParaRPr lang="es-MX" sz="2800" b="1" dirty="0" smtClean="0">
              <a:latin typeface="Arial" pitchFamily="34" charset="0"/>
              <a:cs typeface="Arial" pitchFamily="34" charset="0"/>
            </a:endParaRPr>
          </a:p>
          <a:p>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a:p>
            <a:endParaRPr lang="en-US"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For </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irregular verbs, use the past form (see list of irregular verbs</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For regular verbs, just add “</a:t>
            </a:r>
            <a:r>
              <a:rPr lang="en-US" dirty="0" err="1">
                <a:latin typeface="Arial Unicode MS" panose="020B0604020202020204" pitchFamily="34" charset="-128"/>
                <a:ea typeface="Arial Unicode MS" panose="020B0604020202020204" pitchFamily="34" charset="-128"/>
                <a:cs typeface="Arial Unicode MS" panose="020B0604020202020204" pitchFamily="34" charset="-128"/>
              </a:rPr>
              <a:t>ed</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endParaRPr lang="en-US"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s-MX" sz="2800" dirty="0"/>
          </a:p>
          <a:p>
            <a:endParaRPr lang="en-US" sz="2800" dirty="0" smtClean="0"/>
          </a:p>
          <a:p>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a:p>
            <a:endParaRPr lang="es-MX" sz="2800" b="1" dirty="0" smtClean="0">
              <a:latin typeface="Arial" pitchFamily="34" charset="0"/>
              <a:cs typeface="Arial" pitchFamily="34" charset="0"/>
            </a:endParaRPr>
          </a:p>
          <a:p>
            <a:endParaRPr lang="es-MX" sz="2800" b="1" dirty="0">
              <a:latin typeface="Arial" pitchFamily="34" charset="0"/>
              <a:cs typeface="Arial" pitchFamily="34" charset="0"/>
            </a:endParaRPr>
          </a:p>
          <a:p>
            <a:endParaRPr lang="es-MX" sz="2800" b="1" dirty="0" smtClean="0">
              <a:latin typeface="Arial" pitchFamily="34" charset="0"/>
              <a:cs typeface="Arial" pitchFamily="34" charset="0"/>
            </a:endParaRPr>
          </a:p>
          <a:p>
            <a:endParaRPr lang="es-MX" sz="2800" b="1" dirty="0">
              <a:latin typeface="Arial" pitchFamily="34" charset="0"/>
              <a:cs typeface="Arial" pitchFamily="34" charset="0"/>
            </a:endParaRPr>
          </a:p>
          <a:p>
            <a:endParaRPr lang="es-MX" sz="2800" b="1" dirty="0" smtClean="0">
              <a:latin typeface="Arial" pitchFamily="34" charset="0"/>
              <a:cs typeface="Arial" pitchFamily="34" charset="0"/>
            </a:endParaRPr>
          </a:p>
          <a:p>
            <a:endParaRPr lang="es-MX" sz="2800" b="1" dirty="0">
              <a:latin typeface="Arial" pitchFamily="34" charset="0"/>
              <a:cs typeface="Arial" pitchFamily="34" charset="0"/>
            </a:endParaRPr>
          </a:p>
          <a:p>
            <a:endParaRPr lang="es-MX" sz="2800" b="1" dirty="0" smtClean="0">
              <a:latin typeface="Arial" pitchFamily="34" charset="0"/>
              <a:cs typeface="Arial" pitchFamily="34" charset="0"/>
            </a:endParaRPr>
          </a:p>
          <a:p>
            <a:endParaRPr lang="es-MX" sz="2800" b="1" dirty="0">
              <a:latin typeface="Arial" pitchFamily="34" charset="0"/>
              <a:cs typeface="Arial" pitchFamily="34" charset="0"/>
            </a:endParaRPr>
          </a:p>
          <a:p>
            <a:pPr algn="just"/>
            <a:endParaRPr lang="es-MX" sz="2400" dirty="0">
              <a:latin typeface="Arial" pitchFamily="34" charset="0"/>
              <a:cs typeface="Arial" pitchFamily="34" charset="0"/>
            </a:endParaRPr>
          </a:p>
        </p:txBody>
      </p:sp>
      <p:graphicFrame>
        <p:nvGraphicFramePr>
          <p:cNvPr id="6" name="Tabla 5"/>
          <p:cNvGraphicFramePr>
            <a:graphicFrameLocks noGrp="1"/>
          </p:cNvGraphicFramePr>
          <p:nvPr>
            <p:extLst>
              <p:ext uri="{D42A27DB-BD31-4B8C-83A1-F6EECF244321}">
                <p14:modId xmlns:p14="http://schemas.microsoft.com/office/powerpoint/2010/main" val="2244983007"/>
              </p:ext>
            </p:extLst>
          </p:nvPr>
        </p:nvGraphicFramePr>
        <p:xfrm>
          <a:off x="590872" y="1340768"/>
          <a:ext cx="8229600" cy="1280160"/>
        </p:xfrm>
        <a:graphic>
          <a:graphicData uri="http://schemas.openxmlformats.org/drawingml/2006/table">
            <a:tbl>
              <a:tblPr>
                <a:tableStyleId>{3C2FFA5D-87B4-456A-9821-1D502468CF0F}</a:tableStyleId>
              </a:tblPr>
              <a:tblGrid>
                <a:gridCol w="2057400"/>
                <a:gridCol w="2057400"/>
                <a:gridCol w="2057400"/>
                <a:gridCol w="2057400"/>
              </a:tblGrid>
              <a:tr h="0">
                <a:tc>
                  <a:txBody>
                    <a:bodyPr/>
                    <a:lstStyle/>
                    <a:p>
                      <a:r>
                        <a:rPr lang="en-US" sz="2400" dirty="0"/>
                        <a:t> </a:t>
                      </a:r>
                    </a:p>
                  </a:txBody>
                  <a:tcPr anchor="ctr"/>
                </a:tc>
                <a:tc>
                  <a:txBody>
                    <a:bodyPr/>
                    <a:lstStyle/>
                    <a:p>
                      <a:r>
                        <a:rPr lang="en-US" sz="2400"/>
                        <a:t>Positive</a:t>
                      </a:r>
                    </a:p>
                  </a:txBody>
                  <a:tcPr anchor="ctr"/>
                </a:tc>
                <a:tc>
                  <a:txBody>
                    <a:bodyPr/>
                    <a:lstStyle/>
                    <a:p>
                      <a:r>
                        <a:rPr lang="en-US" sz="2400"/>
                        <a:t>Negative</a:t>
                      </a:r>
                    </a:p>
                  </a:txBody>
                  <a:tcPr anchor="ctr"/>
                </a:tc>
                <a:tc>
                  <a:txBody>
                    <a:bodyPr/>
                    <a:lstStyle/>
                    <a:p>
                      <a:r>
                        <a:rPr lang="en-US" sz="2400"/>
                        <a:t>Question</a:t>
                      </a:r>
                    </a:p>
                  </a:txBody>
                  <a:tcPr anchor="ctr"/>
                </a:tc>
              </a:tr>
              <a:tr h="0">
                <a:tc>
                  <a:txBody>
                    <a:bodyPr/>
                    <a:lstStyle/>
                    <a:p>
                      <a:r>
                        <a:rPr lang="en-US" sz="2400" dirty="0"/>
                        <a:t>no differences</a:t>
                      </a:r>
                    </a:p>
                  </a:txBody>
                  <a:tcPr anchor="ctr"/>
                </a:tc>
                <a:tc>
                  <a:txBody>
                    <a:bodyPr/>
                    <a:lstStyle/>
                    <a:p>
                      <a:r>
                        <a:rPr lang="en-US" sz="2400" dirty="0"/>
                        <a:t>I spoke.</a:t>
                      </a:r>
                    </a:p>
                  </a:txBody>
                  <a:tcPr anchor="ctr"/>
                </a:tc>
                <a:tc>
                  <a:txBody>
                    <a:bodyPr/>
                    <a:lstStyle/>
                    <a:p>
                      <a:r>
                        <a:rPr lang="en-US" sz="2400" dirty="0"/>
                        <a:t>I did not speak.</a:t>
                      </a:r>
                    </a:p>
                  </a:txBody>
                  <a:tcPr anchor="ctr"/>
                </a:tc>
                <a:tc>
                  <a:txBody>
                    <a:bodyPr/>
                    <a:lstStyle/>
                    <a:p>
                      <a:r>
                        <a:rPr lang="en-US" sz="2400" dirty="0"/>
                        <a:t>Did I speak?</a:t>
                      </a:r>
                    </a:p>
                  </a:txBody>
                  <a:tcPr anchor="ctr"/>
                </a:tc>
              </a:tr>
            </a:tbl>
          </a:graphicData>
        </a:graphic>
      </p:graphicFrame>
      <p:sp>
        <p:nvSpPr>
          <p:cNvPr id="7" name="Rectangle 2"/>
          <p:cNvSpPr>
            <a:spLocks noChangeArrowheads="1"/>
          </p:cNvSpPr>
          <p:nvPr/>
        </p:nvSpPr>
        <p:spPr bwMode="auto">
          <a:xfrm>
            <a:off x="590872" y="134061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rPr>
              <a:t>Form of Simple Past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8" name="Tabla 7"/>
          <p:cNvGraphicFramePr>
            <a:graphicFrameLocks noGrp="1"/>
          </p:cNvGraphicFramePr>
          <p:nvPr>
            <p:extLst>
              <p:ext uri="{D42A27DB-BD31-4B8C-83A1-F6EECF244321}">
                <p14:modId xmlns:p14="http://schemas.microsoft.com/office/powerpoint/2010/main" val="2394734851"/>
              </p:ext>
            </p:extLst>
          </p:nvPr>
        </p:nvGraphicFramePr>
        <p:xfrm>
          <a:off x="755576" y="3585924"/>
          <a:ext cx="8229600" cy="2499360"/>
        </p:xfrm>
        <a:graphic>
          <a:graphicData uri="http://schemas.openxmlformats.org/drawingml/2006/table">
            <a:tbl>
              <a:tblPr>
                <a:tableStyleId>{5940675A-B579-460E-94D1-54222C63F5DA}</a:tableStyleId>
              </a:tblPr>
              <a:tblGrid>
                <a:gridCol w="4114800"/>
                <a:gridCol w="4114800"/>
              </a:tblGrid>
              <a:tr h="0">
                <a:tc>
                  <a:txBody>
                    <a:bodyPr/>
                    <a:lstStyle/>
                    <a:p>
                      <a:r>
                        <a:rPr lang="en-US" sz="2000" dirty="0"/>
                        <a:t>Exceptions in spelling when adding </a:t>
                      </a:r>
                      <a:r>
                        <a:rPr lang="en-US" sz="2000" dirty="0" err="1"/>
                        <a:t>ed</a:t>
                      </a:r>
                      <a:endParaRPr lang="en-US" sz="2000" dirty="0"/>
                    </a:p>
                  </a:txBody>
                  <a:tcPr anchor="ctr"/>
                </a:tc>
                <a:tc>
                  <a:txBody>
                    <a:bodyPr/>
                    <a:lstStyle/>
                    <a:p>
                      <a:r>
                        <a:rPr lang="en-US" sz="2000"/>
                        <a:t>Example</a:t>
                      </a:r>
                    </a:p>
                  </a:txBody>
                  <a:tcPr anchor="ctr"/>
                </a:tc>
              </a:tr>
              <a:tr h="0">
                <a:tc>
                  <a:txBody>
                    <a:bodyPr/>
                    <a:lstStyle/>
                    <a:p>
                      <a:r>
                        <a:rPr lang="en-US" sz="2000"/>
                        <a:t>after a final e only add d</a:t>
                      </a:r>
                    </a:p>
                  </a:txBody>
                  <a:tcPr anchor="ctr"/>
                </a:tc>
                <a:tc>
                  <a:txBody>
                    <a:bodyPr/>
                    <a:lstStyle/>
                    <a:p>
                      <a:r>
                        <a:rPr lang="en-US" sz="2000"/>
                        <a:t>love – loved</a:t>
                      </a:r>
                    </a:p>
                  </a:txBody>
                  <a:tcPr anchor="ctr"/>
                </a:tc>
              </a:tr>
              <a:tr h="0">
                <a:tc>
                  <a:txBody>
                    <a:bodyPr/>
                    <a:lstStyle/>
                    <a:p>
                      <a:r>
                        <a:rPr lang="en-US" sz="2000" dirty="0"/>
                        <a:t>final consonant after a short, stressed vowel</a:t>
                      </a:r>
                      <a:br>
                        <a:rPr lang="en-US" sz="2000" dirty="0"/>
                      </a:br>
                      <a:r>
                        <a:rPr lang="en-US" sz="2000" dirty="0"/>
                        <a:t>or l as final consonant after a vowel is doubled</a:t>
                      </a:r>
                    </a:p>
                  </a:txBody>
                  <a:tcPr anchor="ctr"/>
                </a:tc>
                <a:tc>
                  <a:txBody>
                    <a:bodyPr/>
                    <a:lstStyle/>
                    <a:p>
                      <a:r>
                        <a:rPr lang="en-US" sz="2000"/>
                        <a:t>admit – admitted</a:t>
                      </a:r>
                      <a:br>
                        <a:rPr lang="en-US" sz="2000"/>
                      </a:br>
                      <a:r>
                        <a:rPr lang="en-US" sz="2000"/>
                        <a:t>travel – travelled</a:t>
                      </a:r>
                    </a:p>
                  </a:txBody>
                  <a:tcPr anchor="ctr"/>
                </a:tc>
              </a:tr>
              <a:tr h="0">
                <a:tc>
                  <a:txBody>
                    <a:bodyPr/>
                    <a:lstStyle/>
                    <a:p>
                      <a:r>
                        <a:rPr lang="en-US" sz="2000" dirty="0"/>
                        <a:t>final y after a consonant becomes </a:t>
                      </a:r>
                      <a:r>
                        <a:rPr lang="en-US" sz="2000" dirty="0" err="1"/>
                        <a:t>i</a:t>
                      </a:r>
                      <a:endParaRPr lang="en-US" sz="2000" dirty="0"/>
                    </a:p>
                  </a:txBody>
                  <a:tcPr anchor="ctr"/>
                </a:tc>
                <a:tc>
                  <a:txBody>
                    <a:bodyPr/>
                    <a:lstStyle/>
                    <a:p>
                      <a:r>
                        <a:rPr lang="en-US" sz="2000" dirty="0"/>
                        <a:t>hurry – hurried</a:t>
                      </a:r>
                    </a:p>
                  </a:txBody>
                  <a:tcPr anchor="ctr"/>
                </a:tc>
              </a:tr>
            </a:tbl>
          </a:graphicData>
        </a:graphic>
      </p:graphicFrame>
      <p:sp>
        <p:nvSpPr>
          <p:cNvPr id="9" name="Rectangle 3"/>
          <p:cNvSpPr>
            <a:spLocks noChangeArrowheads="1"/>
          </p:cNvSpPr>
          <p:nvPr/>
        </p:nvSpPr>
        <p:spPr bwMode="auto">
          <a:xfrm>
            <a:off x="755576" y="3392143"/>
            <a:ext cx="2425664" cy="5309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chemeClr val="tx1"/>
                </a:solidFill>
                <a:effectLst/>
                <a:latin typeface="Arial" panose="020B0604020202020204" pitchFamily="34" charset="0"/>
              </a:rPr>
              <a:t>Exceptions in Spelling when Adding ‘</a:t>
            </a:r>
            <a:r>
              <a:rPr kumimoji="0" lang="en-US" altLang="en-US" sz="1050" b="1" i="0" u="none" strike="noStrike" cap="none" normalizeH="0" baseline="0" dirty="0" err="1" smtClean="0">
                <a:ln>
                  <a:noFill/>
                </a:ln>
                <a:solidFill>
                  <a:schemeClr val="tx1"/>
                </a:solidFill>
                <a:effectLst/>
                <a:latin typeface="Arial" panose="020B0604020202020204" pitchFamily="34" charset="0"/>
              </a:rPr>
              <a:t>ed</a:t>
            </a:r>
            <a:r>
              <a:rPr kumimoji="0" lang="en-US" altLang="en-US" sz="900" b="1" i="0" u="none" strike="noStrike" cap="none" normalizeH="0" baseline="0" dirty="0" smtClean="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59760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836712"/>
            <a:ext cx="8229600" cy="5289451"/>
          </a:xfrm>
        </p:spPr>
        <p:txBody>
          <a:bodyPr>
            <a:normAutofit fontScale="92500" lnSpcReduction="20000"/>
          </a:bodyPr>
          <a:lstStyle/>
          <a:p>
            <a:pPr algn="just"/>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Use of Simple Past</a:t>
            </a:r>
          </a:p>
          <a:p>
            <a:pPr algn="just"/>
            <a:r>
              <a:rPr lang="en-US" dirty="0">
                <a:latin typeface="Arial Unicode MS" panose="020B0604020202020204" pitchFamily="34" charset="-128"/>
                <a:ea typeface="Arial Unicode MS" panose="020B0604020202020204" pitchFamily="34" charset="-128"/>
                <a:cs typeface="Arial Unicode MS" panose="020B0604020202020204" pitchFamily="34" charset="-128"/>
              </a:rPr>
              <a:t>action in the past taking place once, never or several times Example: He </a:t>
            </a:r>
            <a:r>
              <a:rPr lang="en-US" i="1" dirty="0">
                <a:latin typeface="Arial Unicode MS" panose="020B0604020202020204" pitchFamily="34" charset="-128"/>
                <a:ea typeface="Arial Unicode MS" panose="020B0604020202020204" pitchFamily="34" charset="-128"/>
                <a:cs typeface="Arial Unicode MS" panose="020B0604020202020204" pitchFamily="34" charset="-128"/>
              </a:rPr>
              <a:t>visited</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his parents every weekend.</a:t>
            </a:r>
          </a:p>
          <a:p>
            <a:pPr algn="just"/>
            <a:r>
              <a:rPr lang="en-US" dirty="0">
                <a:latin typeface="Arial Unicode MS" panose="020B0604020202020204" pitchFamily="34" charset="-128"/>
                <a:ea typeface="Arial Unicode MS" panose="020B0604020202020204" pitchFamily="34" charset="-128"/>
                <a:cs typeface="Arial Unicode MS" panose="020B0604020202020204" pitchFamily="34" charset="-128"/>
              </a:rPr>
              <a:t>actions in the past taking place one after the other Example: He </a:t>
            </a:r>
            <a:r>
              <a:rPr lang="en-US" i="1" dirty="0">
                <a:latin typeface="Arial Unicode MS" panose="020B0604020202020204" pitchFamily="34" charset="-128"/>
                <a:ea typeface="Arial Unicode MS" panose="020B0604020202020204" pitchFamily="34" charset="-128"/>
                <a:cs typeface="Arial Unicode MS" panose="020B0604020202020204" pitchFamily="34" charset="-128"/>
              </a:rPr>
              <a:t>came</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in, </a:t>
            </a:r>
            <a:r>
              <a:rPr lang="en-US" i="1" dirty="0">
                <a:latin typeface="Arial Unicode MS" panose="020B0604020202020204" pitchFamily="34" charset="-128"/>
                <a:ea typeface="Arial Unicode MS" panose="020B0604020202020204" pitchFamily="34" charset="-128"/>
                <a:cs typeface="Arial Unicode MS" panose="020B0604020202020204" pitchFamily="34" charset="-128"/>
              </a:rPr>
              <a:t>took</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off his coat and </a:t>
            </a:r>
            <a:r>
              <a:rPr lang="en-US" i="1" dirty="0">
                <a:latin typeface="Arial Unicode MS" panose="020B0604020202020204" pitchFamily="34" charset="-128"/>
                <a:ea typeface="Arial Unicode MS" panose="020B0604020202020204" pitchFamily="34" charset="-128"/>
                <a:cs typeface="Arial Unicode MS" panose="020B0604020202020204" pitchFamily="34" charset="-128"/>
              </a:rPr>
              <a:t>sat</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down.</a:t>
            </a:r>
          </a:p>
          <a:p>
            <a:pPr algn="just"/>
            <a:r>
              <a:rPr lang="en-US" dirty="0">
                <a:latin typeface="Arial Unicode MS" panose="020B0604020202020204" pitchFamily="34" charset="-128"/>
                <a:ea typeface="Arial Unicode MS" panose="020B0604020202020204" pitchFamily="34" charset="-128"/>
                <a:cs typeface="Arial Unicode MS" panose="020B0604020202020204" pitchFamily="34" charset="-128"/>
              </a:rPr>
              <a:t>action in the past taking place in the middle of another action Example: When I was having breakfast, the phone suddenly </a:t>
            </a:r>
            <a:r>
              <a:rPr lang="en-US" i="1" dirty="0">
                <a:latin typeface="Arial Unicode MS" panose="020B0604020202020204" pitchFamily="34" charset="-128"/>
                <a:ea typeface="Arial Unicode MS" panose="020B0604020202020204" pitchFamily="34" charset="-128"/>
                <a:cs typeface="Arial Unicode MS" panose="020B0604020202020204" pitchFamily="34" charset="-128"/>
              </a:rPr>
              <a:t>rang</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a:t>
            </a:r>
          </a:p>
          <a:p>
            <a:pPr algn="just"/>
            <a:r>
              <a:rPr lang="en-US" dirty="0">
                <a:latin typeface="Arial Unicode MS" panose="020B0604020202020204" pitchFamily="34" charset="-128"/>
                <a:ea typeface="Arial Unicode MS" panose="020B0604020202020204" pitchFamily="34" charset="-128"/>
                <a:cs typeface="Arial Unicode MS" panose="020B0604020202020204" pitchFamily="34" charset="-128"/>
              </a:rPr>
              <a:t>if sentences type II (If I talked, …) Example: If I </a:t>
            </a:r>
            <a:r>
              <a:rPr lang="en-US" i="1" dirty="0">
                <a:latin typeface="Arial Unicode MS" panose="020B0604020202020204" pitchFamily="34" charset="-128"/>
                <a:ea typeface="Arial Unicode MS" panose="020B0604020202020204" pitchFamily="34" charset="-128"/>
                <a:cs typeface="Arial Unicode MS" panose="020B0604020202020204" pitchFamily="34" charset="-128"/>
              </a:rPr>
              <a:t>had</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a lot of money, I would share it with you.</a:t>
            </a:r>
          </a:p>
          <a:p>
            <a:pPr algn="just"/>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081728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20627" y="548680"/>
            <a:ext cx="8424936" cy="4832092"/>
          </a:xfrm>
          <a:prstGeom prst="rect">
            <a:avLst/>
          </a:prstGeom>
          <a:noFill/>
        </p:spPr>
        <p:txBody>
          <a:bodyPr wrap="square" rtlCol="0">
            <a:spAutoFit/>
          </a:bodyPr>
          <a:lstStyle/>
          <a:p>
            <a:r>
              <a:rPr lang="es-MX" sz="2800" b="1" dirty="0">
                <a:latin typeface="Arial" pitchFamily="34" charset="0"/>
                <a:cs typeface="Arial" pitchFamily="34" charset="0"/>
              </a:rPr>
              <a:t>Bibliografía </a:t>
            </a:r>
            <a:r>
              <a:rPr lang="es-MX" sz="2800" b="1" dirty="0" smtClean="0">
                <a:latin typeface="Arial" pitchFamily="34" charset="0"/>
                <a:cs typeface="Arial" pitchFamily="34" charset="0"/>
              </a:rPr>
              <a:t>del tema:</a:t>
            </a:r>
          </a:p>
          <a:p>
            <a:endParaRPr lang="es-ES" sz="2800" b="1" dirty="0" smtClean="0">
              <a:latin typeface="Arial" pitchFamily="34" charset="0"/>
              <a:cs typeface="Arial" pitchFamily="34" charset="0"/>
            </a:endParaRPr>
          </a:p>
          <a:p>
            <a:endParaRPr lang="es-ES" sz="2800" b="1" dirty="0">
              <a:latin typeface="Arial" pitchFamily="34" charset="0"/>
              <a:cs typeface="Arial" pitchFamily="34" charset="0"/>
            </a:endParaRPr>
          </a:p>
          <a:p>
            <a:endParaRPr lang="es-ES" sz="2800" b="1" dirty="0" smtClean="0">
              <a:latin typeface="Arial" pitchFamily="34" charset="0"/>
              <a:cs typeface="Arial" pitchFamily="34" charset="0"/>
            </a:endParaRPr>
          </a:p>
          <a:p>
            <a:endParaRPr lang="es-ES" sz="2800" b="1" dirty="0">
              <a:latin typeface="Arial" pitchFamily="34" charset="0"/>
              <a:cs typeface="Arial" pitchFamily="34" charset="0"/>
            </a:endParaRPr>
          </a:p>
          <a:p>
            <a:endParaRPr lang="es-ES" sz="2800" b="1" dirty="0" smtClean="0">
              <a:latin typeface="Arial" pitchFamily="34" charset="0"/>
              <a:cs typeface="Arial" pitchFamily="34" charset="0"/>
            </a:endParaRPr>
          </a:p>
          <a:p>
            <a:endParaRPr lang="es-ES" sz="2800" b="1" dirty="0">
              <a:latin typeface="Arial" pitchFamily="34" charset="0"/>
              <a:cs typeface="Arial" pitchFamily="34" charset="0"/>
            </a:endParaRPr>
          </a:p>
          <a:p>
            <a:endParaRPr lang="es-ES" sz="2800" b="1" dirty="0" smtClean="0">
              <a:latin typeface="Arial" pitchFamily="34" charset="0"/>
              <a:cs typeface="Arial" pitchFamily="34" charset="0"/>
            </a:endParaRPr>
          </a:p>
          <a:p>
            <a:endParaRPr lang="es-ES" sz="2800" b="1" dirty="0">
              <a:latin typeface="Arial" pitchFamily="34" charset="0"/>
              <a:cs typeface="Arial" pitchFamily="34" charset="0"/>
            </a:endParaRPr>
          </a:p>
          <a:p>
            <a:endParaRPr lang="es-ES" sz="2800" b="1" dirty="0" smtClean="0">
              <a:latin typeface="Arial" pitchFamily="34" charset="0"/>
              <a:cs typeface="Arial" pitchFamily="34" charset="0"/>
            </a:endParaRPr>
          </a:p>
          <a:p>
            <a:endParaRPr lang="es-ES" sz="2800" b="1" dirty="0">
              <a:latin typeface="Arial" pitchFamily="34" charset="0"/>
              <a:cs typeface="Arial" pitchFamily="34" charset="0"/>
            </a:endParaRPr>
          </a:p>
        </p:txBody>
      </p:sp>
      <p:sp>
        <p:nvSpPr>
          <p:cNvPr id="3" name="Rectangle 3"/>
          <p:cNvSpPr>
            <a:spLocks noGrp="1" noChangeArrowheads="1"/>
          </p:cNvSpPr>
          <p:nvPr>
            <p:ph type="body" idx="1"/>
          </p:nvPr>
        </p:nvSpPr>
        <p:spPr>
          <a:xfrm>
            <a:off x="520627" y="1772816"/>
            <a:ext cx="7772400" cy="4114800"/>
          </a:xfrm>
        </p:spPr>
        <p:txBody>
          <a:bodyPr/>
          <a:lstStyle/>
          <a:p>
            <a:pPr marL="0" indent="0" eaLnBrk="1" hangingPunct="1">
              <a:buFont typeface="Wingdings" panose="05000000000000000000" pitchFamily="2" charset="2"/>
              <a:buNone/>
              <a:defRPr/>
            </a:pPr>
            <a:r>
              <a:rPr lang="en-US" altLang="en-US" sz="2400" b="1" dirty="0" smtClean="0">
                <a:solidFill>
                  <a:schemeClr val="tx1"/>
                </a:solidFill>
                <a:latin typeface="Maiandra GD" panose="020E0502030308020204" pitchFamily="34" charset="0"/>
              </a:rPr>
              <a:t>Go to this website with a classmate to practice what you have learned or reviewed today:</a:t>
            </a:r>
          </a:p>
          <a:p>
            <a:pPr marL="0" indent="0" eaLnBrk="1" hangingPunct="1">
              <a:buFont typeface="Wingdings" panose="05000000000000000000" pitchFamily="2" charset="2"/>
              <a:buNone/>
              <a:defRPr/>
            </a:pPr>
            <a:endParaRPr lang="en-US" altLang="en-US" sz="1400" b="1" dirty="0" smtClean="0">
              <a:solidFill>
                <a:schemeClr val="tx1"/>
              </a:solidFill>
              <a:latin typeface="Maiandra GD" panose="020E0502030308020204" pitchFamily="34" charset="0"/>
            </a:endParaRPr>
          </a:p>
          <a:p>
            <a:pPr marL="342900" indent="-342900" eaLnBrk="1" hangingPunct="1">
              <a:buFont typeface="Wingdings" panose="05000000000000000000" pitchFamily="2" charset="2"/>
              <a:buChar char="q"/>
              <a:defRPr/>
            </a:pPr>
            <a:r>
              <a:rPr lang="en-US" altLang="en-US" sz="2400" b="1" dirty="0" smtClean="0">
                <a:solidFill>
                  <a:schemeClr val="tx1"/>
                </a:solidFill>
                <a:latin typeface="Verdana" panose="020B0604030504040204" pitchFamily="34" charset="0"/>
                <a:hlinkClick r:id="rId2"/>
              </a:rPr>
              <a:t>http://www.quia.com/quiz/664418.html</a:t>
            </a:r>
            <a:endParaRPr lang="en-US" altLang="en-US" sz="2400" b="1" dirty="0" smtClean="0">
              <a:solidFill>
                <a:schemeClr val="tx1"/>
              </a:solidFill>
              <a:latin typeface="Verdana" panose="020B0604030504040204" pitchFamily="34" charset="0"/>
            </a:endParaRPr>
          </a:p>
          <a:p>
            <a:pPr marL="342900" indent="-342900" eaLnBrk="1" hangingPunct="1">
              <a:buFont typeface="Wingdings" panose="05000000000000000000" pitchFamily="2" charset="2"/>
              <a:buChar char="q"/>
              <a:defRPr/>
            </a:pPr>
            <a:r>
              <a:rPr lang="en-US" sz="2400" dirty="0" err="1" smtClean="0">
                <a:solidFill>
                  <a:schemeClr val="tx1"/>
                </a:solidFill>
              </a:rPr>
              <a:t>Redston</a:t>
            </a:r>
            <a:r>
              <a:rPr lang="en-US" sz="2400" dirty="0" smtClean="0">
                <a:solidFill>
                  <a:schemeClr val="tx1"/>
                </a:solidFill>
              </a:rPr>
              <a:t> , C., &amp; Cunningham, G. (2005). </a:t>
            </a:r>
            <a:r>
              <a:rPr lang="en-US" sz="2400" i="1" dirty="0" smtClean="0">
                <a:solidFill>
                  <a:schemeClr val="tx1"/>
                </a:solidFill>
              </a:rPr>
              <a:t>face2face Pre-intermediate Student's Book.</a:t>
            </a:r>
            <a:r>
              <a:rPr lang="en-US" sz="2400" dirty="0" smtClean="0">
                <a:solidFill>
                  <a:schemeClr val="tx1"/>
                </a:solidFill>
              </a:rPr>
              <a:t> </a:t>
            </a:r>
            <a:r>
              <a:rPr lang="es-ES" sz="2400" dirty="0" smtClean="0">
                <a:solidFill>
                  <a:schemeClr val="tx1"/>
                </a:solidFill>
              </a:rPr>
              <a:t>Cambridge: CAMBRIDGE.</a:t>
            </a:r>
          </a:p>
          <a:p>
            <a:pPr marL="342900" indent="-342900" eaLnBrk="1" hangingPunct="1">
              <a:buFont typeface="Wingdings" panose="05000000000000000000" pitchFamily="2" charset="2"/>
              <a:buChar char="q"/>
              <a:defRPr/>
            </a:pPr>
            <a:r>
              <a:rPr lang="en-US" sz="2400" dirty="0" smtClean="0">
                <a:solidFill>
                  <a:schemeClr val="tx1"/>
                </a:solidFill>
              </a:rPr>
              <a:t>Raymond, M. (2001). </a:t>
            </a:r>
            <a:r>
              <a:rPr lang="en-US" sz="2400" i="1" dirty="0" smtClean="0">
                <a:solidFill>
                  <a:schemeClr val="tx1"/>
                </a:solidFill>
              </a:rPr>
              <a:t>English Grammar In Use.</a:t>
            </a:r>
            <a:r>
              <a:rPr lang="en-US" sz="2400" dirty="0" smtClean="0">
                <a:solidFill>
                  <a:schemeClr val="tx1"/>
                </a:solidFill>
              </a:rPr>
              <a:t> Cambridge: CAMBRIDGE</a:t>
            </a:r>
            <a:endParaRPr lang="en-US" altLang="en-US" sz="2400" b="1" dirty="0" smtClean="0">
              <a:solidFill>
                <a:schemeClr val="tx1"/>
              </a:solidFill>
              <a:latin typeface="Verdana" panose="020B0604030504040204" pitchFamily="34" charset="0"/>
            </a:endParaRPr>
          </a:p>
          <a:p>
            <a:pPr marL="0" indent="0" eaLnBrk="1" hangingPunct="1">
              <a:buFont typeface="Wingdings" panose="05000000000000000000" pitchFamily="2" charset="2"/>
              <a:buNone/>
              <a:defRPr/>
            </a:pPr>
            <a:endParaRPr lang="en-US" altLang="en-US" b="1" dirty="0" smtClean="0">
              <a:solidFill>
                <a:schemeClr val="tx1"/>
              </a:solidFill>
              <a:latin typeface="Verdana" panose="020B0604030504040204" pitchFamily="34" charset="0"/>
            </a:endParaRPr>
          </a:p>
          <a:p>
            <a:pPr marL="0" indent="0" eaLnBrk="1" hangingPunct="1">
              <a:buFont typeface="Wingdings" panose="05000000000000000000" pitchFamily="2" charset="2"/>
              <a:buNone/>
              <a:defRPr/>
            </a:pPr>
            <a:endParaRPr lang="en-US" altLang="en-US" b="1" dirty="0" smtClean="0">
              <a:solidFill>
                <a:schemeClr val="tx1"/>
              </a:solidFill>
              <a:latin typeface="Verdana" panose="020B0604030504040204" pitchFamily="34" charset="0"/>
            </a:endParaRPr>
          </a:p>
        </p:txBody>
      </p:sp>
    </p:spTree>
    <p:extLst>
      <p:ext uri="{BB962C8B-B14F-4D97-AF65-F5344CB8AC3E}">
        <p14:creationId xmlns:p14="http://schemas.microsoft.com/office/powerpoint/2010/main" val="3600352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405</TotalTime>
  <Words>472</Words>
  <Application>Microsoft Office PowerPoint</Application>
  <PresentationFormat>Presentación en pantalla (4:3)</PresentationFormat>
  <Paragraphs>91</Paragraphs>
  <Slides>8</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8</vt:i4>
      </vt:variant>
    </vt:vector>
  </HeadingPairs>
  <TitlesOfParts>
    <vt:vector size="16" baseType="lpstr">
      <vt:lpstr>Arial Unicode MS</vt:lpstr>
      <vt:lpstr>Arial</vt:lpstr>
      <vt:lpstr>Arial Rounded MT Bold</vt:lpstr>
      <vt:lpstr>Calibri</vt:lpstr>
      <vt:lpstr>Maiandra GD</vt:lpstr>
      <vt:lpstr>Verdana</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Carlos Caballero</cp:lastModifiedBy>
  <cp:revision>23</cp:revision>
  <dcterms:created xsi:type="dcterms:W3CDTF">2012-08-07T16:35:15Z</dcterms:created>
  <dcterms:modified xsi:type="dcterms:W3CDTF">2016-08-12T01:17:10Z</dcterms:modified>
</cp:coreProperties>
</file>